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58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59" r:id="rId9"/>
    <p:sldId id="261" r:id="rId10"/>
    <p:sldId id="263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0" r:id="rId26"/>
    <p:sldId id="281" r:id="rId27"/>
    <p:sldId id="283" r:id="rId28"/>
    <p:sldId id="284" r:id="rId29"/>
    <p:sldId id="288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66CC"/>
    <a:srgbClr val="66FFFF"/>
    <a:srgbClr val="00FFFF"/>
    <a:srgbClr val="00FF00"/>
    <a:srgbClr val="FFCCCC"/>
    <a:srgbClr val="CC66FF"/>
    <a:srgbClr val="00CCFF"/>
    <a:srgbClr val="FF99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224" autoAdjust="0"/>
  </p:normalViewPr>
  <p:slideViewPr>
    <p:cSldViewPr>
      <p:cViewPr>
        <p:scale>
          <a:sx n="84" d="100"/>
          <a:sy n="84" d="100"/>
        </p:scale>
        <p:origin x="-966" y="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5EC26-D399-4010-910C-6ACEE159B236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1CA65-070A-4BFB-9B3A-6BF7568DD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2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1CA65-070A-4BFB-9B3A-6BF7568DDD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2438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system</a:t>
            </a:r>
            <a:endParaRPr lang="en-US" sz="9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9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8839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itchFamily="2" charset="2"/>
              <a:buChar char="Ø"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</a:rPr>
              <a:t>فى </a:t>
            </a:r>
            <a:r>
              <a:rPr lang="ar-EG" sz="2400" dirty="0">
                <a:solidFill>
                  <a:schemeClr val="tx2">
                    <a:lumMod val="75000"/>
                  </a:schemeClr>
                </a:solidFill>
              </a:rPr>
              <a:t>حاله توضيح العميل أنه محتاج مواعيد مساءا و فى حاله وجود مواعيد كثيره مساءا يجب أيضا سؤال العميل قبل الساعه 12 ولا بعد الساعه 12 و ذلك لتحديد المواعيد التى سوف يتم توضيحها للعميل .</a:t>
            </a:r>
          </a:p>
          <a:p>
            <a:pPr marL="285750" indent="-285750" algn="r" rtl="1">
              <a:buFont typeface="Wingdings" pitchFamily="2" charset="2"/>
              <a:buChar char="Ø"/>
            </a:pPr>
            <a:r>
              <a:rPr lang="ar-EG" sz="2400" dirty="0">
                <a:solidFill>
                  <a:schemeClr val="tx2">
                    <a:lumMod val="75000"/>
                  </a:schemeClr>
                </a:solidFill>
              </a:rPr>
              <a:t>و فى هذا المثال أوضح العميل أنه يريد مواعيد بعد 12 هنسأل العميل محتاج توصل بتاريخ كام و ذلك لان البعض من العملاء ليس لديهم ثقافه سيستم ال 24 ساعه </a:t>
            </a:r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r" rtl="1">
              <a:buFont typeface="Wingdings" pitchFamily="2" charset="2"/>
              <a:buChar char="Ø"/>
            </a:pPr>
            <a:r>
              <a:rPr lang="ar-EG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</a:rPr>
              <a:t>فى هذا المثال العميل يريد الوصول صباح يوم الأثنين الموافق 17/1/2022</a:t>
            </a: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2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700" y="0"/>
            <a:ext cx="9156700" cy="6883400"/>
          </a:xfrm>
        </p:spPr>
        <p:txBody>
          <a:bodyPr/>
          <a:lstStyle/>
          <a:p>
            <a:pPr marL="457200" indent="-457200" algn="r" rtl="1">
              <a:buFont typeface="Wingdings" pitchFamily="2" charset="2"/>
              <a:buChar char="Ø"/>
            </a:pPr>
            <a:r>
              <a:rPr lang="en-US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ثالثا</a:t>
            </a:r>
            <a: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</a:t>
            </a:r>
            <a:b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2400" dirty="0"/>
              <a:t> </a:t>
            </a:r>
            <a:r>
              <a:rPr lang="ar-EG" sz="2400" dirty="0" smtClean="0"/>
              <a:t>   </a:t>
            </a:r>
            <a:r>
              <a:rPr lang="ar-EG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5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فى </a:t>
            </a:r>
            <a:r>
              <a:rPr lang="ar-EG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5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حالة </a:t>
            </a:r>
            <a:r>
              <a:rPr lang="ar-EG" sz="2400" dirty="0">
                <a:solidFill>
                  <a:schemeClr val="accent5"/>
                </a:solidFill>
              </a:rPr>
              <a:t>توضيح العميل انه يريد الوصول فى نفس </a:t>
            </a:r>
            <a:r>
              <a:rPr lang="ar-EG" sz="2400" dirty="0" smtClean="0">
                <a:solidFill>
                  <a:schemeClr val="accent5"/>
                </a:solidFill>
              </a:rPr>
              <a:t>اليوم(16/1/2022) </a:t>
            </a:r>
            <a:r>
              <a:rPr lang="ar-EG" sz="2400" dirty="0">
                <a:solidFill>
                  <a:schemeClr val="accent5"/>
                </a:solidFill>
              </a:rPr>
              <a:t>يتم التوضيح بانه يوجد مواعيد صباحية ومواعيد مسائية. </a:t>
            </a:r>
            <a:r>
              <a:rPr lang="ar-EG" sz="3200" b="1" spc="3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ar-EG" sz="32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 rot="10800000">
            <a:off x="8293100" y="1143000"/>
            <a:ext cx="838200" cy="57497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6934200" y="2400300"/>
            <a:ext cx="2050467" cy="3733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2800" dirty="0">
                <a:solidFill>
                  <a:schemeClr val="accent5">
                    <a:lumMod val="50000"/>
                  </a:schemeClr>
                </a:solidFill>
              </a:rPr>
              <a:t>عند اختيار العميل مواعيد </a:t>
            </a:r>
            <a:r>
              <a:rPr lang="ar-EG" sz="2800" u="sng" dirty="0" smtClean="0">
                <a:solidFill>
                  <a:srgbClr val="CC3300"/>
                </a:solidFill>
              </a:rPr>
              <a:t>صباحيه</a:t>
            </a:r>
            <a:r>
              <a:rPr lang="ar-EG" sz="2800" dirty="0" smtClean="0">
                <a:solidFill>
                  <a:srgbClr val="FF0000"/>
                </a:solidFill>
              </a:rPr>
              <a:t> </a:t>
            </a:r>
            <a:r>
              <a:rPr lang="ar-EG" sz="2800" dirty="0" smtClean="0">
                <a:solidFill>
                  <a:schemeClr val="accent5">
                    <a:lumMod val="50000"/>
                  </a:schemeClr>
                </a:solidFill>
              </a:rPr>
              <a:t>يتم</a:t>
            </a:r>
            <a:r>
              <a:rPr lang="ar-EG" sz="2800" dirty="0" smtClean="0">
                <a:solidFill>
                  <a:schemeClr val="accent5"/>
                </a:solidFill>
              </a:rPr>
              <a:t> </a:t>
            </a:r>
            <a:r>
              <a:rPr lang="ar-EG" sz="2800" dirty="0" smtClean="0">
                <a:solidFill>
                  <a:schemeClr val="accent5">
                    <a:lumMod val="50000"/>
                  </a:schemeClr>
                </a:solidFill>
              </a:rPr>
              <a:t>توضيحها له وتوضيح فئة الباص والاسعار. 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Left-Right Arrow 4"/>
          <p:cNvSpPr/>
          <p:nvPr/>
        </p:nvSpPr>
        <p:spPr>
          <a:xfrm>
            <a:off x="5815012" y="3886200"/>
            <a:ext cx="1076325" cy="381000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36111" r="35578" b="16667"/>
          <a:stretch/>
        </p:blipFill>
        <p:spPr bwMode="auto">
          <a:xfrm>
            <a:off x="303212" y="2501900"/>
            <a:ext cx="5486400" cy="3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1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>
            <a:off x="6891337" y="1447800"/>
            <a:ext cx="2050467" cy="3733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2800" dirty="0">
                <a:solidFill>
                  <a:schemeClr val="accent5">
                    <a:lumMod val="50000"/>
                  </a:schemeClr>
                </a:solidFill>
              </a:rPr>
              <a:t>عند اختيار العميل مواعيد </a:t>
            </a:r>
            <a:r>
              <a:rPr lang="ar-EG" sz="2800" u="sng" dirty="0">
                <a:solidFill>
                  <a:srgbClr val="CC3300"/>
                </a:solidFill>
              </a:rPr>
              <a:t>مسائيه</a:t>
            </a:r>
            <a:r>
              <a:rPr lang="ar-EG" sz="2800" dirty="0" smtClean="0">
                <a:solidFill>
                  <a:schemeClr val="accent5"/>
                </a:solidFill>
              </a:rPr>
              <a:t> </a:t>
            </a:r>
            <a:r>
              <a:rPr lang="ar-EG" sz="2800" dirty="0">
                <a:solidFill>
                  <a:schemeClr val="accent5">
                    <a:lumMod val="50000"/>
                  </a:schemeClr>
                </a:solidFill>
              </a:rPr>
              <a:t>يتم</a:t>
            </a:r>
            <a:r>
              <a:rPr lang="ar-EG" sz="2800" dirty="0" smtClean="0">
                <a:solidFill>
                  <a:schemeClr val="accent5"/>
                </a:solidFill>
              </a:rPr>
              <a:t> </a:t>
            </a:r>
            <a:r>
              <a:rPr lang="ar-EG" sz="2800" dirty="0">
                <a:solidFill>
                  <a:schemeClr val="accent5">
                    <a:lumMod val="50000"/>
                  </a:schemeClr>
                </a:solidFill>
              </a:rPr>
              <a:t>توضيحها له وتوضيح فئة الباص والاسعار.</a:t>
            </a:r>
            <a:r>
              <a:rPr lang="ar-EG" sz="2800" dirty="0" smtClean="0">
                <a:solidFill>
                  <a:schemeClr val="accent5"/>
                </a:solidFill>
              </a:rPr>
              <a:t> 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5841997" y="3124200"/>
            <a:ext cx="1023937" cy="381000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50730" t="41667" r="2288" b="27857"/>
          <a:stretch/>
        </p:blipFill>
        <p:spPr bwMode="auto">
          <a:xfrm>
            <a:off x="138112" y="1295400"/>
            <a:ext cx="5576888" cy="42671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53283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10800000">
            <a:off x="8280400" y="228600"/>
            <a:ext cx="838200" cy="57497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1700" y="172629"/>
            <a:ext cx="7315200" cy="20005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ar-EG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فى حالة </a:t>
            </a:r>
            <a:r>
              <a:rPr lang="ar-EG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توضيح العميل انه يريد </a:t>
            </a:r>
            <a:r>
              <a:rPr lang="ar-EG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السفر مساءا و تم سؤال العميل </a:t>
            </a:r>
            <a:r>
              <a:rPr lang="ar-EG" sz="2400" u="sng" dirty="0" smtClean="0">
                <a:solidFill>
                  <a:schemeClr val="tx2"/>
                </a:solidFill>
              </a:rPr>
              <a:t>قبل الساعه 12 أو بعد الساعه 12</a:t>
            </a:r>
            <a:r>
              <a:rPr lang="ar-EG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و أوضح بعد الساعه 12 يعنى منتصف الليل يتم سوال العميل </a:t>
            </a:r>
            <a:r>
              <a:rPr lang="ar-EG" sz="2400" u="sng" dirty="0" smtClean="0">
                <a:solidFill>
                  <a:schemeClr val="tx2"/>
                </a:solidFill>
              </a:rPr>
              <a:t>محتاج توصل يوم كام </a:t>
            </a:r>
            <a:r>
              <a:rPr lang="ar-EG" sz="2400" dirty="0" smtClean="0">
                <a:solidFill>
                  <a:schemeClr val="tx2"/>
                </a:solidFill>
              </a:rPr>
              <a:t> </a:t>
            </a:r>
            <a:r>
              <a:rPr lang="ar-EG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يتم التوضيح للعميل انه سيصل صباح اليوم التالي(بعد منتصف الليل00:00) يبدأ اليوم </a:t>
            </a:r>
            <a:r>
              <a:rPr lang="ar-EG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الجديد..يتم تغير التاريخ الي تاريخ اليوم الجديد </a:t>
            </a:r>
            <a:r>
              <a:rPr lang="ar-EG" sz="2400" b="1" dirty="0" smtClean="0">
                <a:solidFill>
                  <a:schemeClr val="tx2"/>
                </a:solidFill>
              </a:rPr>
              <a:t>(</a:t>
            </a:r>
            <a:r>
              <a:rPr lang="ar-EG" sz="2400" b="1" dirty="0" smtClean="0">
                <a:solidFill>
                  <a:srgbClr val="FF0000"/>
                </a:solidFill>
              </a:rPr>
              <a:t> </a:t>
            </a:r>
            <a:r>
              <a:rPr lang="ar-EG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17/1/2022</a:t>
            </a:r>
            <a:r>
              <a:rPr lang="ar-EG" sz="2400" b="1" dirty="0">
                <a:solidFill>
                  <a:schemeClr val="tx2"/>
                </a:solidFill>
              </a:rPr>
              <a:t>)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328" t="31666" r="2543" b="7127"/>
          <a:stretch/>
        </p:blipFill>
        <p:spPr bwMode="auto">
          <a:xfrm>
            <a:off x="228600" y="2590800"/>
            <a:ext cx="5334000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6638925" y="2590800"/>
            <a:ext cx="2260600" cy="3733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2800" dirty="0">
                <a:solidFill>
                  <a:schemeClr val="accent5">
                    <a:lumMod val="50000"/>
                  </a:schemeClr>
                </a:solidFill>
              </a:rPr>
              <a:t>مواعيد صباح اليوم الجديد</a:t>
            </a:r>
          </a:p>
          <a:p>
            <a:pPr algn="ctr"/>
            <a:r>
              <a:rPr lang="ar-EG" sz="2800" dirty="0" smtClean="0">
                <a:solidFill>
                  <a:schemeClr val="tx2">
                    <a:lumMod val="50000"/>
                  </a:schemeClr>
                </a:solidFill>
              </a:rPr>
              <a:t>(17/1/2022)</a:t>
            </a:r>
          </a:p>
          <a:p>
            <a:pPr algn="ctr"/>
            <a:r>
              <a:rPr lang="ar-EG" sz="2800" dirty="0">
                <a:solidFill>
                  <a:schemeClr val="accent5">
                    <a:lumMod val="50000"/>
                  </a:schemeClr>
                </a:solidFill>
              </a:rPr>
              <a:t>و منتصف ليل</a:t>
            </a:r>
            <a:r>
              <a:rPr lang="ar-EG" sz="2800" dirty="0">
                <a:solidFill>
                  <a:schemeClr val="accent5"/>
                </a:solidFill>
              </a:rPr>
              <a:t> </a:t>
            </a:r>
          </a:p>
          <a:p>
            <a:pPr algn="ctr"/>
            <a:r>
              <a:rPr lang="ar-EG" sz="2800" dirty="0" smtClean="0">
                <a:solidFill>
                  <a:schemeClr val="tx2">
                    <a:lumMod val="50000"/>
                  </a:schemeClr>
                </a:solidFill>
              </a:rPr>
              <a:t>(16/1/2022)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5562600" y="4343400"/>
            <a:ext cx="1076325" cy="381000"/>
          </a:xfrm>
          <a:prstGeom prst="left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524000"/>
            <a:ext cx="8861778" cy="4800600"/>
          </a:xfrm>
        </p:spPr>
        <p:txBody>
          <a:bodyPr/>
          <a:lstStyle/>
          <a:p>
            <a:pPr algn="r" rtl="1"/>
            <a:r>
              <a:rPr lang="ar-EG" dirty="0" smtClean="0">
                <a:solidFill>
                  <a:srgbClr val="FF9999"/>
                </a:solidFill>
              </a:rPr>
              <a:t>بعد توضيح للعميل المواعيد و فئات الأتوبيسات و الأسعار و اختيار العميل المعاد مناسب له للحجز .</a:t>
            </a:r>
          </a:p>
          <a:p>
            <a:pPr marL="285750" indent="-285750" algn="r" rtl="1">
              <a:buFont typeface="Wingdings" pitchFamily="2" charset="2"/>
              <a:buChar char="Ø"/>
            </a:pPr>
            <a:r>
              <a:rPr lang="ar-EG" dirty="0">
                <a:solidFill>
                  <a:srgbClr val="FF9999"/>
                </a:solidFill>
              </a:rPr>
              <a:t> </a:t>
            </a:r>
            <a:r>
              <a:rPr lang="ar-EG" dirty="0" smtClean="0">
                <a:solidFill>
                  <a:srgbClr val="FF9999"/>
                </a:solidFill>
              </a:rPr>
              <a:t>طلب رقم موبايل الشخص المسافر اذا كان مسجل نتأكد من العميل الحجز بأسم مين كما موضح بالتالى :-</a:t>
            </a:r>
          </a:p>
          <a:p>
            <a:pPr algn="r" rtl="1"/>
            <a:r>
              <a:rPr lang="ar-EG" dirty="0" smtClean="0">
                <a:solidFill>
                  <a:srgbClr val="FF9999"/>
                </a:solidFill>
              </a:rPr>
              <a:t> </a:t>
            </a:r>
            <a:endParaRPr lang="en-US" dirty="0">
              <a:solidFill>
                <a:srgbClr val="FF9999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33600" y="304800"/>
            <a:ext cx="5257800" cy="990600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rtl="1"/>
            <a:r>
              <a:rPr lang="ar-EG" b="1" cap="none" spc="0" dirty="0">
                <a:ln w="11430"/>
                <a:solidFill>
                  <a:srgbClr val="FF9999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خطوات الحجز على ال </a:t>
            </a:r>
            <a:r>
              <a:rPr lang="en-US" b="1" cap="none" spc="0" dirty="0">
                <a:ln w="11430"/>
                <a:solidFill>
                  <a:srgbClr val="FF9999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b="1" cap="none" spc="0" dirty="0">
                <a:ln w="11430"/>
                <a:solidFill>
                  <a:srgbClr val="FFCCCC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Dashboard</a:t>
            </a:r>
            <a:r>
              <a:rPr lang="en-US" b="1" cap="none" spc="0" dirty="0">
                <a:ln w="11430"/>
                <a:solidFill>
                  <a:srgbClr val="FF9999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b="1" cap="none" spc="0" dirty="0">
                <a:ln w="11430"/>
                <a:solidFill>
                  <a:srgbClr val="FF9999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endParaRPr lang="en-US" b="1" cap="none" spc="0" dirty="0">
              <a:ln w="11430"/>
              <a:solidFill>
                <a:srgbClr val="FF9999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1" t="36111" r="21739" b="36574"/>
          <a:stretch/>
        </p:blipFill>
        <p:spPr bwMode="auto">
          <a:xfrm>
            <a:off x="381000" y="2667000"/>
            <a:ext cx="8534400" cy="303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3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6553200"/>
          </a:xfrm>
        </p:spPr>
        <p:txBody>
          <a:bodyPr/>
          <a:lstStyle/>
          <a:p>
            <a:pPr algn="r" rtl="1"/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>فى حاله أن رقم العميل غير مسجل يتم اتباع التالى :-</a:t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>1. يتم كتابه رقم موبايل الشخص المسافر .</a:t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>2. نضغط بحث .</a:t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>3. يتم الأستفسار من العميل ( أسم الشخص المسافر ) و تسجيله كما فى التالى :-</a:t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>
                <a:solidFill>
                  <a:srgbClr val="FF6699"/>
                </a:solidFill>
              </a:rPr>
              <a:t>هكذا تم تسجيل بيانات العميل ..</a:t>
            </a: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1700" spc="30" dirty="0" smtClean="0">
                <a:solidFill>
                  <a:srgbClr val="FF6699"/>
                </a:solidFill>
                <a:latin typeface="+mn-lt"/>
                <a:ea typeface="+mn-ea"/>
                <a:cs typeface="+mn-cs"/>
              </a:rPr>
            </a:br>
            <a:r>
              <a:rPr lang="ar-EG" dirty="0" smtClean="0"/>
              <a:t/>
            </a:r>
            <a:br>
              <a:rPr lang="ar-EG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2" t="28549" r="21480" b="43519"/>
          <a:stretch/>
        </p:blipFill>
        <p:spPr bwMode="auto">
          <a:xfrm>
            <a:off x="215899" y="1524000"/>
            <a:ext cx="8743211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t="12619" b="43571"/>
          <a:stretch/>
        </p:blipFill>
        <p:spPr bwMode="auto">
          <a:xfrm>
            <a:off x="330200" y="4724400"/>
            <a:ext cx="8514611" cy="2057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04586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219200"/>
            <a:ext cx="853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dirty="0" smtClean="0">
                <a:solidFill>
                  <a:schemeClr val="accent4"/>
                </a:solidFill>
              </a:rPr>
              <a:t>المعاد الذى تم اختياره للحجز عليه 00:45 .</a:t>
            </a:r>
          </a:p>
          <a:p>
            <a:pPr algn="r" rtl="1"/>
            <a:r>
              <a:rPr lang="ar-E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طريقه تأكيد الحجز مع العميل ( الرحله من القاهره  « عبدالمنعم رياض » الى الغردقه بتاريخ 17/1/2022 الموافق يوم الأثنين الساعه 00:45 يعنى الاركاب و الوصول بتاريخ 17/1/2022 أو يعنى كده يا فندم الأركاب يوم الأحد منتصف الليل و الواصل صباح يوم الأثنين الموافق 17/1/2022) .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r" rtl="1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algn="r" rtl="1"/>
            <a:r>
              <a:rPr lang="ar-E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و بعد المراجعه الأولى يتم عرض حجز الذهاب وعوده معانا و يحصل على خصم الذهاب و العوده ( تحب احجز لحضرتك عوده و تستفاد بخصم ) .</a:t>
            </a:r>
          </a:p>
          <a:p>
            <a:pPr algn="r" rtl="1"/>
            <a:r>
              <a:rPr lang="ar-E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و فى حاله موافقه العميل يتم تحديد معه تفاصيل رحله العوده ( تاريخ – معاد ) و ذلك لان العوده بتكون نفس المسار و لكن بالعكس .</a:t>
            </a:r>
          </a:p>
          <a:p>
            <a:pPr algn="r" rtl="1"/>
            <a:r>
              <a:rPr lang="ar-E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و تظهر هكذا على السيستم .</a:t>
            </a:r>
          </a:p>
          <a:p>
            <a:pPr algn="r" rtl="1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22377" r="7077" b="11574"/>
          <a:stretch/>
        </p:blipFill>
        <p:spPr bwMode="auto">
          <a:xfrm>
            <a:off x="304800" y="2133600"/>
            <a:ext cx="8532265" cy="4084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750332"/>
            <a:ext cx="8153401" cy="10772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 rtl="1"/>
            <a:r>
              <a:rPr lang="ar-EG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يتم اتباع التالى :-</a:t>
            </a:r>
          </a:p>
          <a:p>
            <a:pPr algn="r" rtl="1"/>
            <a:r>
              <a:rPr lang="ar-EG" sz="2000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يتم اختيار ( ذ/ع ) ليتيح تحديد مسار رحله العوده و التاريخ و بعد ذلك تظهر المواعيد يتم توضيحها للعميل .</a:t>
            </a:r>
            <a:endParaRPr lang="en-US" sz="2000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7872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955" y="152400"/>
            <a:ext cx="6875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itchFamily="2" charset="2"/>
              <a:buChar char="v"/>
            </a:pPr>
            <a:r>
              <a:rPr lang="ar-EG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تم اختيار العميل لرحله عوده معاد الساعه 13:05 للحجز عليه . </a:t>
            </a:r>
          </a:p>
          <a:p>
            <a:pPr marL="285750" indent="-285750" algn="r" rtl="1">
              <a:buFont typeface="Wingdings" pitchFamily="2" charset="2"/>
              <a:buChar char="v"/>
            </a:pPr>
            <a:r>
              <a:rPr lang="ar-EG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لاتمام الحجز يجب اختيار طريقه الدفع فورى .</a:t>
            </a:r>
          </a:p>
          <a:p>
            <a:pPr marL="285750" indent="-285750" algn="r" rtl="1">
              <a:buFont typeface="Wingdings" pitchFamily="2" charset="2"/>
              <a:buChar char="v"/>
            </a:pPr>
            <a:r>
              <a:rPr lang="ar-EG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وبذلك يتم المراجعه للمره الأولى مع العميل 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21605" r="15147" b="18364"/>
          <a:stretch/>
        </p:blipFill>
        <p:spPr bwMode="auto">
          <a:xfrm>
            <a:off x="381000" y="2514600"/>
            <a:ext cx="8560982" cy="416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5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482294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itchFamily="2" charset="2"/>
              <a:buChar char="v"/>
            </a:pPr>
            <a:r>
              <a:rPr lang="ar-EG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و يتم فتح ماكيت الأتوبيس لكل رحله من رحلتين الذهاب و رحله العوده </a:t>
            </a:r>
            <a:r>
              <a:rPr lang="ar-EG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.</a:t>
            </a:r>
            <a:endParaRPr lang="ar-EG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22046" r="15411" b="17955"/>
          <a:stretch/>
        </p:blipFill>
        <p:spPr bwMode="auto">
          <a:xfrm>
            <a:off x="304800" y="1676400"/>
            <a:ext cx="8686800" cy="424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86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752600"/>
            <a:ext cx="7620000" cy="4419600"/>
          </a:xfrm>
        </p:spPr>
        <p:txBody>
          <a:bodyPr>
            <a:normAutofit lnSpcReduction="10000"/>
          </a:bodyPr>
          <a:lstStyle/>
          <a:p>
            <a:pPr rtl="1"/>
            <a:endParaRPr lang="ar-E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الحجز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الشكاوى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كيفيه ايجاد مسار الرحله من ال </a:t>
            </a:r>
            <a:r>
              <a:rPr lang="en-US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Desktop</a:t>
            </a: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و ال </a:t>
            </a:r>
            <a:r>
              <a:rPr lang="en-US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Dashboard</a:t>
            </a: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حساب صلاحيه كود فورى لرحلات للأتوبيسات و رحلات الجومينى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حساب قيمه النقاط كمبلغ مالى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حساب عمول تحويل الأموال ( التحويل الكاش – التحويل الفيزا)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حساب سعر ايجار الباص بالكامل للرحلات المتوفره فى جوباص .</a:t>
            </a:r>
            <a:endParaRPr lang="en-US" sz="1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كيفيه عمل الشكوى .</a:t>
            </a:r>
            <a:endParaRPr lang="en-US" sz="1600" b="1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الأونلاين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الشحن .</a:t>
            </a:r>
          </a:p>
          <a:p>
            <a:pPr marL="285750" indent="-285750" algn="ctr" rtl="1">
              <a:buFont typeface="Wingdings" pitchFamily="2" charset="2"/>
              <a:buChar char="Ø"/>
            </a:pPr>
            <a:r>
              <a:rPr lang="ar-EG" sz="1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كيفيه ايجاد رحلات الحصان الذهبى و أتوبيسى .</a:t>
            </a:r>
          </a:p>
          <a:p>
            <a:pPr rt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0" y="228600"/>
            <a:ext cx="4419600" cy="1219200"/>
          </a:xfrm>
        </p:spPr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rtl="1"/>
            <a:r>
              <a:rPr lang="ar-EG" sz="6600" b="1" cap="none" spc="0" dirty="0" smtClean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خدمه العملاء </a:t>
            </a:r>
            <a:endParaRPr lang="en-US" sz="6600" b="1" cap="none" spc="0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304800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itchFamily="2" charset="2"/>
              <a:buChar char="v"/>
            </a:pPr>
            <a:r>
              <a:rPr lang="ar-EG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و بعد ذلك يتم اختيار مقاعد مع العميل على رحله الذهاب و رحله العوده . </a:t>
            </a:r>
            <a:endParaRPr lang="ar-EG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marL="285750" indent="-285750" algn="r" rtl="1">
              <a:buFont typeface="Wingdings" pitchFamily="2" charset="2"/>
              <a:buChar char="v"/>
            </a:pPr>
            <a:r>
              <a:rPr lang="ar-EG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يتم المراجعه للمره الثانيه بعد اختيار المقاعد .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26324" r="15253" b="13529"/>
          <a:stretch/>
        </p:blipFill>
        <p:spPr bwMode="auto">
          <a:xfrm>
            <a:off x="118334" y="1752600"/>
            <a:ext cx="8797066" cy="428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37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5334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r"/>
            <a:r>
              <a:rPr lang="ar-EG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* يتم اختيار طريقه الدفع </a:t>
            </a:r>
            <a:r>
              <a:rPr lang="ar-EG" b="1" dirty="0" smtClean="0">
                <a:ln w="11430"/>
                <a:solidFill>
                  <a:schemeClr val="tx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« فورى » </a:t>
            </a:r>
            <a:r>
              <a:rPr lang="ar-EG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algn="r"/>
            <a:r>
              <a:rPr lang="ar-EG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*</a:t>
            </a:r>
            <a:r>
              <a:rPr lang="ar-EG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يتم الضفط على </a:t>
            </a:r>
            <a:r>
              <a:rPr lang="ar-EG" b="1" dirty="0" smtClean="0">
                <a:ln w="11430"/>
                <a:solidFill>
                  <a:schemeClr val="tx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« حظر المقاعد » </a:t>
            </a:r>
            <a:r>
              <a:rPr lang="ar-EG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لتأكيد الحجز على السيستم للعميل .</a:t>
            </a:r>
          </a:p>
          <a:p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21759" r="14711" b="18210"/>
          <a:stretch/>
        </p:blipFill>
        <p:spPr bwMode="auto">
          <a:xfrm>
            <a:off x="228600" y="1828800"/>
            <a:ext cx="8677818" cy="418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3565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6764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-  بعد الضغط على ( حظر المقاعد ) </a:t>
            </a:r>
            <a:r>
              <a:rPr lang="ar-EG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و </a:t>
            </a:r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يتم </a:t>
            </a:r>
            <a:r>
              <a:rPr lang="ar-EG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المراجعه مع العميل للمره الأخيره </a:t>
            </a:r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.</a:t>
            </a:r>
          </a:p>
          <a:p>
            <a:pPr algn="r" rtl="1"/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و بذلك يتم تحويل لون المقاعد من اللون الأصفر الى اللون الأزرق .. و هذا يعنى تم تأكيد حجز مؤقت للعميل على السيستم و سوف يتم تأكيده عند دفع العميل قيمه الحجز فورى أو أمان أو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Bee</a:t>
            </a:r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 أو سداد أو أبلكيشن 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My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Fawry</a:t>
            </a:r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 أو ماكينات البنوك التى تدعم مدفوعات فوريه .</a:t>
            </a:r>
          </a:p>
          <a:p>
            <a:pPr algn="r" rtl="1"/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- و يتم التوضيح للعميل بأن الدفع الفورى فى خلال مده (........) و بعد ذلك يحتفظ بالأيصال الفورى للصعود بيه على الباص للتحرك على الرحله و ذلك بيعتبر بمثابه تذكره للعميل .</a:t>
            </a:r>
          </a:p>
          <a:p>
            <a:pPr algn="r" rtl="1"/>
            <a:endParaRPr lang="ar-EG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r" rtl="1"/>
            <a:r>
              <a:rPr lang="ar-EG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66FFFF"/>
                </a:solidFill>
              </a:rPr>
              <a:t>- و اذا ظهر هذا الايرور معنى ذلك ان الرساله لم تصل للعميل يجب أن نوضح للعميل الكود قبل انتهاء المكالمه و ذلكك بسبب وجود مشكله فى سيستم الرسائل فلن تصل للعميل .</a:t>
            </a:r>
          </a:p>
        </p:txBody>
      </p:sp>
    </p:spTree>
    <p:extLst>
      <p:ext uri="{BB962C8B-B14F-4D97-AF65-F5344CB8AC3E}">
        <p14:creationId xmlns:p14="http://schemas.microsoft.com/office/powerpoint/2010/main" val="19636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21759" r="15146" b="17901"/>
          <a:stretch/>
        </p:blipFill>
        <p:spPr bwMode="auto">
          <a:xfrm>
            <a:off x="228600" y="1275644"/>
            <a:ext cx="8741094" cy="426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60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2133600"/>
            <a:ext cx="6477000" cy="21236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285750" indent="-285750" algn="ctr" rtl="1">
              <a:buFont typeface="Wingdings" pitchFamily="2" charset="2"/>
              <a:buChar char="Ø"/>
            </a:pPr>
            <a:r>
              <a:rPr lang="ar-EG" sz="4400" b="1" cap="all" dirty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كيفيه ايجاد مسار الرحله من ال </a:t>
            </a:r>
            <a:r>
              <a:rPr lang="en-US" sz="4400" b="1" cap="all" dirty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Desktop</a:t>
            </a:r>
            <a:r>
              <a:rPr lang="ar-EG" sz="4400" b="1" cap="all" dirty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و ال </a:t>
            </a:r>
            <a:r>
              <a:rPr lang="en-US" sz="4400" b="1" cap="all" dirty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Dashboard</a:t>
            </a:r>
            <a:r>
              <a:rPr lang="ar-EG" sz="4400" b="1" cap="all" dirty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9314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48200" y="381000"/>
            <a:ext cx="4114800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285750" indent="-285750" algn="r" rtl="1">
              <a:buFont typeface="Wingdings" pitchFamily="2" charset="2"/>
              <a:buChar char="Ø"/>
            </a:pPr>
            <a:r>
              <a:rPr lang="ar-EG" b="1" dirty="0">
                <a:ln w="11430"/>
                <a:solidFill>
                  <a:srgbClr val="00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كيفيه ايجاد مسار الرحله من </a:t>
            </a:r>
            <a:r>
              <a:rPr lang="ar-EG" b="1" dirty="0" smtClean="0">
                <a:ln w="11430"/>
                <a:solidFill>
                  <a:srgbClr val="00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ال </a:t>
            </a:r>
            <a:r>
              <a:rPr lang="en-US" b="1" dirty="0">
                <a:ln w="11430"/>
                <a:solidFill>
                  <a:srgbClr val="00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Dashboard</a:t>
            </a:r>
            <a:r>
              <a:rPr lang="ar-EG" b="1" dirty="0">
                <a:ln w="11430"/>
                <a:solidFill>
                  <a:srgbClr val="00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9144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r" rtl="1"/>
            <a:r>
              <a:rPr lang="ar-EG" b="1" dirty="0" smtClean="0">
                <a:ln/>
                <a:solidFill>
                  <a:srgbClr val="00CCFF"/>
                </a:solidFill>
              </a:rPr>
              <a:t>من خلال ال </a:t>
            </a:r>
            <a:r>
              <a:rPr lang="en-US" b="1" dirty="0" smtClean="0">
                <a:ln/>
                <a:solidFill>
                  <a:srgbClr val="00CCFF"/>
                </a:solidFill>
              </a:rPr>
              <a:t>Dashboard</a:t>
            </a:r>
            <a:r>
              <a:rPr lang="ar-EG" b="1" dirty="0" smtClean="0">
                <a:ln/>
                <a:solidFill>
                  <a:srgbClr val="00CCFF"/>
                </a:solidFill>
              </a:rPr>
              <a:t> يتم ايجاد مسار التحرك فقط للرحله .</a:t>
            </a:r>
            <a:endParaRPr lang="en-US" b="1" dirty="0">
              <a:ln/>
              <a:solidFill>
                <a:srgbClr val="00CC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23920" r="15145" b="26698"/>
          <a:stretch/>
        </p:blipFill>
        <p:spPr bwMode="auto">
          <a:xfrm>
            <a:off x="228600" y="2266274"/>
            <a:ext cx="8610600" cy="309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40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5400" y="6096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b="1" cap="all" dirty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كيفيه ايجاد مسار الرحله من ال </a:t>
            </a:r>
            <a:r>
              <a:rPr lang="en-US" b="1" cap="all" dirty="0" smtClean="0">
                <a:ln/>
                <a:solidFill>
                  <a:srgbClr val="66FFFF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Desk top0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21296" r="16187" b="21759"/>
          <a:stretch/>
        </p:blipFill>
        <p:spPr bwMode="auto">
          <a:xfrm>
            <a:off x="225778" y="1752600"/>
            <a:ext cx="8555692" cy="39962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4271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4" t="18827" r="16273" b="16358"/>
          <a:stretch/>
        </p:blipFill>
        <p:spPr bwMode="auto">
          <a:xfrm>
            <a:off x="304800" y="1371600"/>
            <a:ext cx="8534400" cy="45372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374499"/>
            <a:ext cx="32766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rtl="1"/>
            <a:r>
              <a:rPr lang="ar-EG" sz="2800" b="1" dirty="0" smtClean="0">
                <a:ln/>
                <a:solidFill>
                  <a:schemeClr val="accent3"/>
                </a:solidFill>
              </a:rPr>
              <a:t>مسار التحرك 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0" t="18981" r="16100" b="15895"/>
          <a:stretch/>
        </p:blipFill>
        <p:spPr bwMode="auto">
          <a:xfrm>
            <a:off x="228600" y="1584396"/>
            <a:ext cx="8658578" cy="4601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86400" y="374499"/>
            <a:ext cx="32766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rtl="1"/>
            <a:r>
              <a:rPr lang="ar-EG" sz="2800" b="1" dirty="0" smtClean="0">
                <a:ln/>
                <a:solidFill>
                  <a:schemeClr val="accent3"/>
                </a:solidFill>
              </a:rPr>
              <a:t>مسار الوصول 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929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28600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2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كيفيه حساب صلاحيه فورى لرحله على الأتوبيسات و الجومينى + عموله تحويل الأموال + النقاط المتواجده على حساب العميل تساوى كام كمبلغ خصم + سعر ايجار الأتوبيسات  :-</a:t>
            </a:r>
            <a:endParaRPr lang="en-US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20678" r="16533" b="15433"/>
          <a:stretch/>
        </p:blipFill>
        <p:spPr bwMode="auto">
          <a:xfrm>
            <a:off x="173753" y="1524000"/>
            <a:ext cx="8817847" cy="46623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1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7146" y="1600200"/>
            <a:ext cx="8548254" cy="4876800"/>
          </a:xfrm>
        </p:spPr>
        <p:txBody>
          <a:bodyPr>
            <a:normAutofit fontScale="92500"/>
          </a:bodyPr>
          <a:lstStyle/>
          <a:p>
            <a:pPr marL="45720" indent="0" algn="r" rtl="1">
              <a:buNone/>
            </a:pPr>
            <a:r>
              <a:rPr lang="ar-EG" sz="2400" b="1" u="sng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ملاحظات هامه تخص مكالمات الحجز :-</a:t>
            </a:r>
            <a:endParaRPr lang="ar-EG" dirty="0"/>
          </a:p>
          <a:p>
            <a:pPr algn="r" rtl="1">
              <a:buFont typeface="Wingdings" pitchFamily="2" charset="2"/>
              <a:buChar char="v"/>
            </a:pPr>
            <a:r>
              <a:rPr lang="ar-EG" dirty="0" smtClean="0">
                <a:solidFill>
                  <a:schemeClr val="tx1">
                    <a:lumMod val="50000"/>
                  </a:schemeClr>
                </a:solidFill>
              </a:rPr>
              <a:t> فى حاله تواصل العميل للاستفسار عن مواعيد رحلات أو أسعار الرحلات يتم العرض هلى العميل بتواقر امكانيه الحجز من خلال خدمه العملاء و الدفع فورى .</a:t>
            </a:r>
          </a:p>
          <a:p>
            <a:pPr algn="r" rtl="1">
              <a:buFont typeface="Wingdings" pitchFamily="2" charset="2"/>
              <a:buChar char="v"/>
            </a:pPr>
            <a:r>
              <a:rPr lang="ar-EG" dirty="0" smtClean="0">
                <a:solidFill>
                  <a:schemeClr val="tx1">
                    <a:lumMod val="50000"/>
                  </a:schemeClr>
                </a:solidFill>
              </a:rPr>
              <a:t> فى حاله تواصل العميل للحجز لازم أوضح للعميل من بدايه الحجز أن الدفع فى ماكينات فورى &amp; أمان &amp;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Bee</a:t>
            </a:r>
            <a:r>
              <a:rPr lang="ar-EG" dirty="0" smtClean="0">
                <a:solidFill>
                  <a:schemeClr val="tx1">
                    <a:lumMod val="50000"/>
                  </a:schemeClr>
                </a:solidFill>
              </a:rPr>
              <a:t> &amp; سداد &amp; ماكينات البنوك التى يتوفر بها مدفوعات فورى (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ATM</a:t>
            </a:r>
            <a:r>
              <a:rPr lang="ar-EG" dirty="0" smtClean="0">
                <a:solidFill>
                  <a:schemeClr val="tx1">
                    <a:lumMod val="50000"/>
                  </a:schemeClr>
                </a:solidFill>
              </a:rPr>
              <a:t> ) &amp; أبلكيشن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My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fawry</a:t>
            </a:r>
            <a:r>
              <a:rPr lang="ar-EG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ar-EG" dirty="0" smtClean="0">
                <a:solidFill>
                  <a:schemeClr val="tx1">
                    <a:lumMod val="50000"/>
                  </a:schemeClr>
                </a:solidFill>
              </a:rPr>
              <a:t>&amp; أى أبلكيشن بيدعم فورى .</a:t>
            </a:r>
          </a:p>
          <a:p>
            <a:pPr algn="r" rtl="1">
              <a:buFont typeface="Wingdings" pitchFamily="2" charset="2"/>
              <a:buChar char="v"/>
            </a:pPr>
            <a:r>
              <a:rPr lang="ar-EG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ar-EG" dirty="0" smtClean="0">
                <a:solidFill>
                  <a:schemeClr val="tx1">
                    <a:lumMod val="50000"/>
                  </a:schemeClr>
                </a:solidFill>
              </a:rPr>
              <a:t>لو صلاحيه الكود الفورى هتكون أقل من 3 ساعات نوضح للعميل قبل اتمام الحجز علشان نأكد مع العميل أنه فعلا هنتمم ىالحجز .</a:t>
            </a:r>
          </a:p>
          <a:p>
            <a:pPr algn="r" rtl="1">
              <a:buFont typeface="Wingdings" pitchFamily="2" charset="2"/>
              <a:buChar char="v"/>
            </a:pPr>
            <a:r>
              <a:rPr lang="ar-EG" sz="2100" dirty="0">
                <a:solidFill>
                  <a:schemeClr val="tx1">
                    <a:lumMod val="50000"/>
                  </a:schemeClr>
                </a:solidFill>
              </a:rPr>
              <a:t>أثناء الحجز و قبل اتمام الحجز بنعرض على العميل حجز ذهاب و عوده و الأستفاده بالخصم .</a:t>
            </a:r>
          </a:p>
          <a:p>
            <a:pPr algn="r" rtl="1">
              <a:buFont typeface="Wingdings" pitchFamily="2" charset="2"/>
              <a:buChar char="v"/>
            </a:pPr>
            <a:r>
              <a:rPr lang="ar-EG" sz="2100" dirty="0">
                <a:solidFill>
                  <a:schemeClr val="tx1">
                    <a:lumMod val="50000"/>
                  </a:schemeClr>
                </a:solidFill>
              </a:rPr>
              <a:t> عند حجز العميل رحله من او الي محافظه بها اكثر من مكان للاركاب او النزول .. يجب التوضيح للعميل جميع الاماكن المتاحه للركوب او النزول مثلا :</a:t>
            </a:r>
          </a:p>
          <a:p>
            <a:pPr algn="r" rtl="1">
              <a:buFont typeface="Wingdings" pitchFamily="2" charset="2"/>
              <a:buChar char="v"/>
            </a:pPr>
            <a:r>
              <a:rPr lang="ar-EG" sz="2100" dirty="0">
                <a:solidFill>
                  <a:schemeClr val="tx1">
                    <a:lumMod val="50000"/>
                  </a:schemeClr>
                </a:solidFill>
              </a:rPr>
              <a:t>في حاله حجز العميل رحله من القاهرة او الى القاهره يجب توضيح جميع المكاتب (عبدالمنعم رياض - القللي - الجيزه - بوابه القاهره - مدينه نصر - الماظه - التجمع الخامس) .</a:t>
            </a:r>
          </a:p>
          <a:p>
            <a:pPr algn="r" rtl="1">
              <a:buFont typeface="Wingdings" pitchFamily="2" charset="2"/>
              <a:buChar char="v"/>
            </a:pPr>
            <a:endParaRPr lang="ar-EG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" indent="0" algn="r" rtl="1"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3657600" cy="1219200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rtl="1"/>
            <a:r>
              <a:rPr lang="ar-EG" sz="8800" b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الحجز </a:t>
            </a:r>
            <a:endParaRPr lang="en-US" sz="8800" b="1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4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9907" r="19050" b="16976"/>
          <a:stretch/>
        </p:blipFill>
        <p:spPr bwMode="auto">
          <a:xfrm>
            <a:off x="304800" y="1600200"/>
            <a:ext cx="8511823" cy="46171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2999" y="413266"/>
            <a:ext cx="336126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EG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5"/>
                </a:solidFill>
              </a:rPr>
              <a:t>صلاحيه كود فورى للأتوبيسات :-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0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t="22531" r="17402" b="13117"/>
          <a:stretch/>
        </p:blipFill>
        <p:spPr bwMode="auto">
          <a:xfrm>
            <a:off x="304800" y="1569157"/>
            <a:ext cx="8534400" cy="470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410200" y="152400"/>
            <a:ext cx="327660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rtl="1"/>
            <a:r>
              <a:rPr lang="ar-EG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صلاحيه كود فورى للجومينى :- 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63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21759" r="16621" b="14352"/>
          <a:stretch/>
        </p:blipFill>
        <p:spPr bwMode="auto">
          <a:xfrm>
            <a:off x="228600" y="1676400"/>
            <a:ext cx="8686800" cy="45988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676400" y="152400"/>
            <a:ext cx="70866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EG" b="1" cap="all" dirty="0">
                <a:ln/>
                <a:solidFill>
                  <a:srgbClr val="66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عموله تحويل الأموال :-</a:t>
            </a:r>
            <a:endParaRPr lang="en-US" b="1" cap="all" dirty="0">
              <a:ln/>
              <a:solidFill>
                <a:srgbClr val="66FFFF"/>
              </a:solidFill>
              <a:effectLst>
                <a:reflection blurRad="10000" stA="55000" endPos="48000" dist="500" dir="5400000" sy="-100000" algn="bl" rotWithShape="0"/>
              </a:effectLst>
              <a:latin typeface="Bookman Old Style" pitchFamily="18" charset="0"/>
            </a:endParaRPr>
          </a:p>
          <a:p>
            <a:pPr algn="r" rtl="1"/>
            <a:r>
              <a:rPr lang="ar-EG" b="1" cap="all" dirty="0" smtClean="0">
                <a:ln/>
                <a:solidFill>
                  <a:srgbClr val="66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يتم كتابه المبلغ المحول ثم الضغط على </a:t>
            </a:r>
            <a:r>
              <a:rPr lang="en-US" b="1" cap="all" dirty="0" smtClean="0">
                <a:ln/>
                <a:solidFill>
                  <a:srgbClr val="66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 Enter</a:t>
            </a:r>
            <a:r>
              <a:rPr lang="ar-EG" b="1" cap="all" dirty="0" smtClean="0">
                <a:ln/>
                <a:solidFill>
                  <a:srgbClr val="66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لمعرفه عموله الكاش </a:t>
            </a:r>
            <a:r>
              <a:rPr lang="ar-EG" b="1" cap="all" dirty="0">
                <a:ln/>
                <a:solidFill>
                  <a:srgbClr val="66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أو الفيزا  </a:t>
            </a:r>
            <a:endParaRPr lang="en-US" b="1" cap="all" dirty="0">
              <a:ln/>
              <a:solidFill>
                <a:srgbClr val="66FFFF"/>
              </a:solidFill>
              <a:effectLst>
                <a:reflection blurRad="10000" stA="55000" endPos="48000" dist="500" dir="5400000" sy="-100000" algn="bl" rotWithShape="0"/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2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2000" y="152400"/>
            <a:ext cx="80010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قيمه النقاط كمبلغ نقدى يعطى خصم على على حجز التذاكر </a:t>
            </a:r>
            <a:r>
              <a:rPr lang="ar-EG" b="1" cap="all" dirty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:-</a:t>
            </a:r>
            <a:endParaRPr lang="en-US" b="1" cap="all" dirty="0">
              <a:ln/>
              <a:solidFill>
                <a:srgbClr val="00FFFF"/>
              </a:solidFill>
              <a:effectLst>
                <a:reflection blurRad="10000" stA="55000" endPos="48000" dist="500" dir="5400000" sy="-100000" algn="bl" rotWithShape="0"/>
              </a:effectLst>
              <a:latin typeface="Bookman Old Style" pitchFamily="18" charset="0"/>
            </a:endParaRPr>
          </a:p>
          <a:p>
            <a:pPr algn="r" rtl="1"/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يتم كتابه عدد النقاط اللى فى حساب العميل  ثم الضغط على </a:t>
            </a:r>
            <a:r>
              <a:rPr lang="en-US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 Enter</a:t>
            </a:r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لمعرفه كم تساوى كخصم</a:t>
            </a:r>
            <a:endParaRPr lang="en-US" b="1" cap="all" dirty="0">
              <a:ln/>
              <a:solidFill>
                <a:srgbClr val="00FFFF"/>
              </a:solidFill>
              <a:effectLst>
                <a:reflection blurRad="10000" stA="55000" endPos="48000" dist="500" dir="5400000" sy="-100000" algn="bl" rotWithShape="0"/>
              </a:effectLst>
              <a:latin typeface="Bookman Old Style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22068" r="16707" b="14197"/>
          <a:stretch/>
        </p:blipFill>
        <p:spPr bwMode="auto">
          <a:xfrm>
            <a:off x="304800" y="1750095"/>
            <a:ext cx="8610600" cy="45886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2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2057400"/>
            <a:ext cx="8001000" cy="1752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معرفه سعر ايجار الأتوبيسات :-</a:t>
            </a:r>
          </a:p>
          <a:p>
            <a:pPr algn="r" rtl="1"/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فى حاله طلب العميل لرحله غير متواجده فى جوباص أو فئه الأتوبيس غير متواجد على الخط المراد الايجار له  يتم الرجوع للسوبر فايز </a:t>
            </a:r>
          </a:p>
          <a:p>
            <a:pPr algn="r" rtl="1"/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فى حاله ايجار العميل لرجله متواجده فى جوباص يتم اتباع التالى :- </a:t>
            </a:r>
            <a:endParaRPr lang="en-US" b="1" cap="all" dirty="0">
              <a:ln/>
              <a:solidFill>
                <a:srgbClr val="00FFFF"/>
              </a:solidFill>
              <a:effectLst>
                <a:reflection blurRad="10000" stA="55000" endPos="48000" dist="500" dir="5400000" sy="-100000" algn="bl" rotWithShape="0"/>
              </a:effectLst>
              <a:latin typeface="Bookman Old Style" pitchFamily="18" charset="0"/>
            </a:endParaRPr>
          </a:p>
          <a:p>
            <a:pPr algn="r" rtl="1"/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يتم اختيار عدد مقاعد الأتوبيس المراد ايجاره و كتابه سعر التذكره على الخط و الفئه التى يريدها العميل ثم الضغط على </a:t>
            </a:r>
            <a:r>
              <a:rPr lang="en-US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 Enter</a:t>
            </a:r>
            <a:r>
              <a:rPr lang="ar-EG" b="1" cap="all" dirty="0" smtClean="0">
                <a:ln/>
                <a:solidFill>
                  <a:srgbClr val="00FFFF"/>
                </a:solidFill>
                <a:effectLst>
                  <a:reflection blurRad="10000" stA="55000" endPos="48000" dist="500" dir="5400000" sy="-100000" algn="bl" rotWithShape="0"/>
                </a:effectLst>
                <a:latin typeface="Bookman Old Style" pitchFamily="18" charset="0"/>
              </a:rPr>
              <a:t>لمعرفه سعر الذهاب أو سعر الذهاب و العوده .</a:t>
            </a:r>
            <a:endParaRPr lang="en-US" b="1" cap="all" dirty="0">
              <a:ln/>
              <a:solidFill>
                <a:srgbClr val="00FFFF"/>
              </a:solidFill>
              <a:effectLst>
                <a:reflection blurRad="10000" stA="55000" endPos="48000" dist="500" dir="5400000" sy="-100000" algn="bl" rotWithShape="0"/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4" t="21296" r="16707" b="14506"/>
          <a:stretch/>
        </p:blipFill>
        <p:spPr bwMode="auto">
          <a:xfrm>
            <a:off x="304800" y="1738490"/>
            <a:ext cx="8429387" cy="45014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5400" y="2438400"/>
            <a:ext cx="6324600" cy="1938992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EG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كيفيه عمل شكوى على السيستم :-</a:t>
            </a:r>
          </a:p>
          <a:p>
            <a:pPr marL="571500" indent="-571500" algn="r" rtl="1">
              <a:buFont typeface="Wingdings" pitchFamily="2" charset="2"/>
              <a:buChar char="Ø"/>
            </a:pPr>
            <a:r>
              <a:rPr lang="ar-EG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شكوى على رحله .</a:t>
            </a:r>
          </a:p>
          <a:p>
            <a:pPr marL="571500" indent="-571500" algn="r" rtl="1">
              <a:buFont typeface="Wingdings" pitchFamily="2" charset="2"/>
              <a:buChar char="Ø"/>
            </a:pPr>
            <a:r>
              <a:rPr lang="ar-EG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شكوى بدون رحله .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7067" y="937736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itchFamily="2" charset="2"/>
              <a:buChar char="v"/>
            </a:pPr>
            <a:r>
              <a:rPr lang="ar-EG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شكوى على رحله 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20216" r="11067" b="12808"/>
          <a:stretch/>
        </p:blipFill>
        <p:spPr bwMode="auto">
          <a:xfrm>
            <a:off x="381000" y="2133600"/>
            <a:ext cx="8458200" cy="39134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19753" r="11415" b="10339"/>
          <a:stretch/>
        </p:blipFill>
        <p:spPr bwMode="auto">
          <a:xfrm>
            <a:off x="478059" y="1524000"/>
            <a:ext cx="8365248" cy="40442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22377" r="11501" b="10185"/>
          <a:stretch/>
        </p:blipFill>
        <p:spPr bwMode="auto">
          <a:xfrm>
            <a:off x="228600" y="1676400"/>
            <a:ext cx="8640938" cy="4038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6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828800" y="1828800"/>
            <a:ext cx="5867400" cy="3124200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rtl="1"/>
            <a:r>
              <a:rPr lang="ar-EG" sz="8800" b="1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خطوات مكالمه الحجز :- </a:t>
            </a:r>
            <a:endParaRPr lang="en-US" sz="8800" b="1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094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41741" y="457200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Wingdings" pitchFamily="2" charset="2"/>
              <a:buChar char="v"/>
            </a:pPr>
            <a:r>
              <a:rPr lang="ar-EG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شكوى بدون رحله .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8858" r="18703" b="20833"/>
          <a:stretch/>
        </p:blipFill>
        <p:spPr bwMode="auto">
          <a:xfrm>
            <a:off x="250745" y="1752600"/>
            <a:ext cx="8586943" cy="38138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34105" r="18530" b="14198"/>
          <a:stretch/>
        </p:blipFill>
        <p:spPr bwMode="auto">
          <a:xfrm>
            <a:off x="152400" y="2139244"/>
            <a:ext cx="8549639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381001"/>
            <a:ext cx="3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b="1" dirty="0" smtClean="0">
                <a:solidFill>
                  <a:srgbClr val="FF6699"/>
                </a:solidFill>
              </a:rPr>
              <a:t>يتم الضغط على اضافه لاضافه شكوى جديد </a:t>
            </a:r>
            <a:endParaRPr lang="en-US" b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268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t="32253" r="19311" b="16512"/>
          <a:stretch/>
        </p:blipFill>
        <p:spPr bwMode="auto">
          <a:xfrm>
            <a:off x="304800" y="1567000"/>
            <a:ext cx="8610600" cy="39268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5" t="32562" r="19311" b="15741"/>
          <a:stretch/>
        </p:blipFill>
        <p:spPr bwMode="auto">
          <a:xfrm>
            <a:off x="246451" y="1752600"/>
            <a:ext cx="8623793" cy="39683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5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1295400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00FFFF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تقارير الأونلاين :-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>
                <a:solidFill>
                  <a:srgbClr val="CC99FF"/>
                </a:solidFill>
              </a:rPr>
              <a:t>يتم الدخول </a:t>
            </a:r>
            <a:r>
              <a:rPr lang="ar-EG" sz="2400" b="1" dirty="0" smtClean="0">
                <a:solidFill>
                  <a:srgbClr val="CC99FF"/>
                </a:solidFill>
              </a:rPr>
              <a:t>على ال </a:t>
            </a:r>
            <a:r>
              <a:rPr lang="en-US" sz="2400" b="1" dirty="0">
                <a:solidFill>
                  <a:srgbClr val="CC99FF"/>
                </a:solidFill>
              </a:rPr>
              <a:t>Dashboard</a:t>
            </a:r>
            <a:r>
              <a:rPr lang="ar-EG" sz="2400" b="1" dirty="0" smtClean="0">
                <a:solidFill>
                  <a:srgbClr val="CC99FF"/>
                </a:solidFill>
              </a:rPr>
              <a:t> ثم تقارير ثم تقارير الأونلاين . 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>
                <a:solidFill>
                  <a:srgbClr val="CC99FF"/>
                </a:solidFill>
              </a:rPr>
              <a:t>كتابه رقم الحجز ان وجد فى ال </a:t>
            </a:r>
            <a:r>
              <a:rPr lang="en-US" sz="2400" b="1" dirty="0" err="1" smtClean="0">
                <a:solidFill>
                  <a:srgbClr val="CC99FF"/>
                </a:solidFill>
              </a:rPr>
              <a:t>CardID</a:t>
            </a:r>
            <a:r>
              <a:rPr lang="ar-EG" sz="2400" b="1" dirty="0">
                <a:solidFill>
                  <a:srgbClr val="CC99FF"/>
                </a:solidFill>
              </a:rPr>
              <a:t> </a:t>
            </a:r>
            <a:r>
              <a:rPr lang="ar-EG" sz="2400" b="1" dirty="0" smtClean="0">
                <a:solidFill>
                  <a:srgbClr val="CC99FF"/>
                </a:solidFill>
              </a:rPr>
              <a:t>.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 smtClean="0">
                <a:solidFill>
                  <a:srgbClr val="CC99FF"/>
                </a:solidFill>
              </a:rPr>
              <a:t>كتابه رقم الموبايل المستخدم فى عمليه الحجز فى </a:t>
            </a:r>
            <a:r>
              <a:rPr lang="en-US" sz="2400" b="1" dirty="0" smtClean="0">
                <a:solidFill>
                  <a:srgbClr val="CC99FF"/>
                </a:solidFill>
              </a:rPr>
              <a:t>Mobile</a:t>
            </a:r>
            <a:r>
              <a:rPr lang="ar-EG" sz="2400" b="1" dirty="0" smtClean="0">
                <a:solidFill>
                  <a:srgbClr val="CC99FF"/>
                </a:solidFill>
              </a:rPr>
              <a:t> .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 smtClean="0">
                <a:solidFill>
                  <a:srgbClr val="CC99FF"/>
                </a:solidFill>
              </a:rPr>
              <a:t>كتابه الميل المستخدم فى عمليه الحجز فى </a:t>
            </a:r>
            <a:r>
              <a:rPr lang="en-US" sz="2400" b="1" dirty="0" smtClean="0">
                <a:solidFill>
                  <a:srgbClr val="CC99FF"/>
                </a:solidFill>
              </a:rPr>
              <a:t>Email</a:t>
            </a:r>
            <a:r>
              <a:rPr lang="ar-EG" sz="2400" b="1" dirty="0">
                <a:solidFill>
                  <a:srgbClr val="CC99FF"/>
                </a:solidFill>
              </a:rPr>
              <a:t> </a:t>
            </a:r>
            <a:r>
              <a:rPr lang="ar-EG" sz="2400" b="1" dirty="0" smtClean="0">
                <a:solidFill>
                  <a:srgbClr val="CC99FF"/>
                </a:solidFill>
              </a:rPr>
              <a:t>.</a:t>
            </a:r>
          </a:p>
          <a:p>
            <a:pPr marL="342900" indent="-342900" algn="r" rtl="1">
              <a:buFont typeface="Wingdings" pitchFamily="2" charset="2"/>
              <a:buChar char="Ø"/>
            </a:pPr>
            <a:endParaRPr lang="en-US" sz="2400" b="1" dirty="0">
              <a:solidFill>
                <a:srgbClr val="CC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902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4" t="30864" r="17488" b="13735"/>
          <a:stretch/>
        </p:blipFill>
        <p:spPr bwMode="auto">
          <a:xfrm>
            <a:off x="381000" y="1371601"/>
            <a:ext cx="8498741" cy="3962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2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30556" r="16534" b="14043"/>
          <a:stretch/>
        </p:blipFill>
        <p:spPr bwMode="auto">
          <a:xfrm>
            <a:off x="152401" y="1629999"/>
            <a:ext cx="8763000" cy="40229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9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33024" r="15494" b="14044"/>
          <a:stretch/>
        </p:blipFill>
        <p:spPr bwMode="auto">
          <a:xfrm>
            <a:off x="304800" y="1752599"/>
            <a:ext cx="8621437" cy="3719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r" rtl="1"/>
            <a:r>
              <a:rPr lang="ar-EG" sz="2400" b="1" dirty="0" smtClean="0">
                <a:ln/>
                <a:solidFill>
                  <a:srgbClr val="FF6699"/>
                </a:solidFill>
              </a:rPr>
              <a:t>تقرير الشحن :-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>
                <a:ln/>
                <a:solidFill>
                  <a:srgbClr val="00CCFF"/>
                </a:solidFill>
              </a:rPr>
              <a:t>يتم الدخول </a:t>
            </a:r>
            <a:r>
              <a:rPr lang="ar-EG" sz="2400" b="1" dirty="0" smtClean="0">
                <a:ln/>
                <a:solidFill>
                  <a:srgbClr val="00CCFF"/>
                </a:solidFill>
              </a:rPr>
              <a:t>على ال </a:t>
            </a:r>
            <a:r>
              <a:rPr lang="en-US" sz="2400" b="1" dirty="0">
                <a:ln/>
                <a:solidFill>
                  <a:srgbClr val="00CCFF"/>
                </a:solidFill>
              </a:rPr>
              <a:t>Dashboard</a:t>
            </a:r>
            <a:r>
              <a:rPr lang="ar-EG" sz="2400" b="1" dirty="0" smtClean="0">
                <a:ln/>
                <a:solidFill>
                  <a:srgbClr val="00CCFF"/>
                </a:solidFill>
              </a:rPr>
              <a:t> ثم تقارير ثم تقرير الشحن  .</a:t>
            </a:r>
            <a:r>
              <a:rPr lang="ar-EG" sz="2400" b="1" dirty="0" smtClean="0">
                <a:ln/>
                <a:solidFill>
                  <a:srgbClr val="FF9999"/>
                </a:solidFill>
              </a:rPr>
              <a:t> 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 smtClean="0">
                <a:ln/>
                <a:solidFill>
                  <a:srgbClr val="00CCFF"/>
                </a:solidFill>
              </a:rPr>
              <a:t>الغاء التاريخ من تقرير الشحن </a:t>
            </a:r>
            <a:r>
              <a:rPr lang="ar-EG" sz="2400" b="1" dirty="0">
                <a:ln/>
                <a:solidFill>
                  <a:srgbClr val="00CCFF"/>
                </a:solidFill>
              </a:rPr>
              <a:t>.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>
                <a:ln/>
                <a:solidFill>
                  <a:srgbClr val="00CCFF"/>
                </a:solidFill>
              </a:rPr>
              <a:t>كتابه رقم بوليصه الشحن فى رقم الشحنه .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>
                <a:ln/>
                <a:solidFill>
                  <a:srgbClr val="00CCFF"/>
                </a:solidFill>
              </a:rPr>
              <a:t>الضغط على عرض لعرض تفاصيل بوليصه الشحن .</a:t>
            </a:r>
          </a:p>
          <a:p>
            <a:pPr marL="342900" indent="-342900" algn="r" rtl="1">
              <a:buFont typeface="Wingdings" pitchFamily="2" charset="2"/>
              <a:buChar char="Ø"/>
            </a:pPr>
            <a:endParaRPr lang="en-US" sz="2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8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25464" r="9766" b="10648"/>
          <a:stretch/>
        </p:blipFill>
        <p:spPr bwMode="auto">
          <a:xfrm>
            <a:off x="304800" y="2057400"/>
            <a:ext cx="8652933" cy="35967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228" y="152400"/>
            <a:ext cx="9083772" cy="6629400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rtl="1"/>
            <a:r>
              <a:rPr lang="ar-EG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كيفيه الدخول </a:t>
            </a:r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على ال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spc="3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ar-EG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للبحث عن الرحلات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ar-EG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1" t="33135" r="26821" b="21428"/>
          <a:stretch/>
        </p:blipFill>
        <p:spPr bwMode="auto">
          <a:xfrm>
            <a:off x="60228" y="1447800"/>
            <a:ext cx="8855172" cy="486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6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23765" r="12630" b="15740"/>
          <a:stretch/>
        </p:blipFill>
        <p:spPr bwMode="auto">
          <a:xfrm>
            <a:off x="152400" y="1752600"/>
            <a:ext cx="8686800" cy="3478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8097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r" rtl="1"/>
            <a:r>
              <a:rPr lang="ar-EG" sz="2400" b="1" dirty="0" smtClean="0">
                <a:ln/>
                <a:solidFill>
                  <a:srgbClr val="FFCCCC"/>
                </a:solidFill>
              </a:rPr>
              <a:t>كيفيه ايجاد رحلات الحصان الذهبى و أتوبيسى :-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>
                <a:ln/>
                <a:solidFill>
                  <a:srgbClr val="66FFFF"/>
                </a:solidFill>
              </a:rPr>
              <a:t>يتم الدخول </a:t>
            </a:r>
            <a:r>
              <a:rPr lang="ar-EG" sz="2400" b="1" dirty="0" smtClean="0">
                <a:ln/>
                <a:solidFill>
                  <a:srgbClr val="66FFFF"/>
                </a:solidFill>
              </a:rPr>
              <a:t>على ال </a:t>
            </a:r>
            <a:r>
              <a:rPr lang="en-US" sz="2400" b="1" dirty="0">
                <a:ln/>
                <a:solidFill>
                  <a:srgbClr val="66FFFF"/>
                </a:solidFill>
              </a:rPr>
              <a:t>Dashboard</a:t>
            </a:r>
            <a:r>
              <a:rPr lang="ar-EG" sz="2400" b="1" dirty="0" smtClean="0">
                <a:ln/>
                <a:solidFill>
                  <a:srgbClr val="66FFFF"/>
                </a:solidFill>
              </a:rPr>
              <a:t> ثم خدمه عملاء ثم </a:t>
            </a:r>
            <a:r>
              <a:rPr lang="en-US" sz="2400" b="1" dirty="0" err="1" smtClean="0">
                <a:ln/>
                <a:solidFill>
                  <a:srgbClr val="66FFFF"/>
                </a:solidFill>
              </a:rPr>
              <a:t>Dashboar</a:t>
            </a:r>
            <a:r>
              <a:rPr lang="ar-EG" sz="2400" b="1" dirty="0" smtClean="0">
                <a:ln/>
                <a:solidFill>
                  <a:srgbClr val="66FFFF"/>
                </a:solidFill>
              </a:rPr>
              <a:t>. </a:t>
            </a: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 smtClean="0">
                <a:ln/>
                <a:solidFill>
                  <a:srgbClr val="66FFFF"/>
                </a:solidFill>
              </a:rPr>
              <a:t>البحث عن رحله من (...) و الى (...) و تحديد التاريخ.</a:t>
            </a:r>
            <a:endParaRPr lang="ar-EG" sz="2400" b="1" dirty="0">
              <a:ln/>
              <a:solidFill>
                <a:srgbClr val="66FFFF"/>
              </a:solidFill>
            </a:endParaRP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 smtClean="0">
                <a:ln/>
                <a:solidFill>
                  <a:srgbClr val="66FFFF"/>
                </a:solidFill>
              </a:rPr>
              <a:t>ثم تغير الشركه من جوباص الى </a:t>
            </a:r>
            <a:r>
              <a:rPr lang="ar-EG" sz="2400" b="1" dirty="0" smtClean="0">
                <a:ln/>
                <a:solidFill>
                  <a:srgbClr val="FF66CC"/>
                </a:solidFill>
              </a:rPr>
              <a:t>« الحصان الذهبى أو أتوبيسى ».</a:t>
            </a:r>
            <a:endParaRPr lang="ar-EG" sz="2400" b="1" dirty="0">
              <a:ln/>
              <a:solidFill>
                <a:srgbClr val="FF66CC"/>
              </a:solidFill>
            </a:endParaRPr>
          </a:p>
          <a:p>
            <a:pPr marL="342900" indent="-342900" algn="r" rtl="1">
              <a:buFont typeface="Wingdings" pitchFamily="2" charset="2"/>
              <a:buChar char="Ø"/>
            </a:pPr>
            <a:r>
              <a:rPr lang="ar-EG" sz="2400" b="1" dirty="0" smtClean="0">
                <a:ln/>
                <a:solidFill>
                  <a:srgbClr val="66FFFF"/>
                </a:solidFill>
              </a:rPr>
              <a:t>الضغط على </a:t>
            </a:r>
            <a:r>
              <a:rPr lang="ar-EG" sz="2400" b="1" dirty="0" smtClean="0">
                <a:ln/>
                <a:solidFill>
                  <a:srgbClr val="CC99FF"/>
                </a:solidFill>
              </a:rPr>
              <a:t>عرض</a:t>
            </a:r>
            <a:r>
              <a:rPr lang="ar-EG" sz="2400" b="1" dirty="0" smtClean="0">
                <a:ln/>
                <a:solidFill>
                  <a:srgbClr val="66FFFF"/>
                </a:solidFill>
              </a:rPr>
              <a:t> أو </a:t>
            </a:r>
            <a:r>
              <a:rPr lang="en-US" sz="2400" b="1" dirty="0" smtClean="0">
                <a:ln/>
                <a:solidFill>
                  <a:srgbClr val="CC99FF"/>
                </a:solidFill>
              </a:rPr>
              <a:t>Enter</a:t>
            </a:r>
            <a:r>
              <a:rPr lang="ar-EG" sz="2400" b="1" dirty="0" smtClean="0">
                <a:ln/>
                <a:solidFill>
                  <a:srgbClr val="66FFFF"/>
                </a:solidFill>
              </a:rPr>
              <a:t> من الكيبورد لعرض الرحلات .</a:t>
            </a:r>
            <a:endParaRPr lang="ar-EG" sz="2400" b="1" dirty="0">
              <a:ln/>
              <a:solidFill>
                <a:srgbClr val="66FFFF"/>
              </a:solidFill>
            </a:endParaRPr>
          </a:p>
          <a:p>
            <a:pPr marL="342900" indent="-342900" algn="r" rtl="1">
              <a:buFont typeface="Wingdings" pitchFamily="2" charset="2"/>
              <a:buChar char="Ø"/>
            </a:pPr>
            <a:endParaRPr lang="en-US" sz="2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t="27006" r="9680" b="10494"/>
          <a:stretch/>
        </p:blipFill>
        <p:spPr bwMode="auto">
          <a:xfrm>
            <a:off x="121357" y="1371600"/>
            <a:ext cx="8803827" cy="4724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3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" t="18981" r="11501" b="14043"/>
          <a:stretch/>
        </p:blipFill>
        <p:spPr bwMode="auto">
          <a:xfrm>
            <a:off x="132644" y="1295400"/>
            <a:ext cx="8778487" cy="40188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39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1176" b="6250"/>
          <a:stretch/>
        </p:blipFill>
        <p:spPr bwMode="auto">
          <a:xfrm>
            <a:off x="229828" y="1770562"/>
            <a:ext cx="8533172" cy="39444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91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2" t="28549" r="12716" b="11265"/>
          <a:stretch/>
        </p:blipFill>
        <p:spPr bwMode="auto">
          <a:xfrm>
            <a:off x="304800" y="1676400"/>
            <a:ext cx="8558626" cy="39454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56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6" r="1176" b="12346"/>
          <a:stretch/>
        </p:blipFill>
        <p:spPr bwMode="auto">
          <a:xfrm>
            <a:off x="302302" y="2209800"/>
            <a:ext cx="8536898" cy="3657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767945"/>
          </a:xfrm>
        </p:spPr>
        <p:txBody>
          <a:bodyPr/>
          <a:lstStyle/>
          <a:p>
            <a:pPr algn="r" rtl="1"/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>بنبحث عن الرحلات بطريقيتين :-</a:t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>1. البحث بأكواد المكاتب كما موضح بالتالى ..</a:t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32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t="32936" r="21132" b="26515"/>
          <a:stretch/>
        </p:blipFill>
        <p:spPr bwMode="auto">
          <a:xfrm>
            <a:off x="0" y="1676399"/>
            <a:ext cx="9144000" cy="505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4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05600"/>
          </a:xfrm>
        </p:spPr>
        <p:txBody>
          <a:bodyPr/>
          <a:lstStyle/>
          <a:p>
            <a:pPr algn="r" rtl="1"/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>2. البحث بأسماء المحطات كما موضح بالتالى ..</a:t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ar-EG" sz="28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1" t="33135" r="23028" b="35416"/>
          <a:stretch/>
        </p:blipFill>
        <p:spPr bwMode="auto">
          <a:xfrm>
            <a:off x="469414" y="1981200"/>
            <a:ext cx="821738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9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r" rtl="1">
              <a:buNone/>
            </a:pPr>
            <a:endParaRPr lang="ar-EG" sz="4400" b="1" dirty="0">
              <a:solidFill>
                <a:schemeClr val="tx1">
                  <a:lumMod val="50000"/>
                </a:schemeClr>
              </a:solidFill>
            </a:endParaRPr>
          </a:p>
          <a:p>
            <a:pPr algn="r" rtl="1">
              <a:buFont typeface="Wingdings" pitchFamily="2" charset="2"/>
              <a:buChar char="ü"/>
            </a:pPr>
            <a:r>
              <a:rPr lang="ar-EG" sz="4400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ar-EG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أولاً:- </a:t>
            </a:r>
          </a:p>
          <a:p>
            <a:pPr marL="45720" indent="0" algn="r" rtl="1">
              <a:buNone/>
            </a:pPr>
            <a:r>
              <a:rPr lang="ar-EG" dirty="0" smtClean="0">
                <a:solidFill>
                  <a:schemeClr val="tx1">
                    <a:lumMod val="65000"/>
                  </a:schemeClr>
                </a:solidFill>
              </a:rPr>
              <a:t>         </a:t>
            </a:r>
            <a:r>
              <a:rPr lang="ar-EG" sz="2400" dirty="0" smtClean="0">
                <a:solidFill>
                  <a:schemeClr val="tx1">
                    <a:lumMod val="65000"/>
                  </a:schemeClr>
                </a:solidFill>
              </a:rPr>
              <a:t>الأستفسار عن مسار الرحله من (...) و الى (...) و التاريخ (...) .</a:t>
            </a:r>
          </a:p>
          <a:p>
            <a:pPr marL="45720" indent="0" algn="r" rtl="1">
              <a:buNone/>
            </a:pPr>
            <a:endParaRPr lang="ar-EG" sz="2400" dirty="0">
              <a:solidFill>
                <a:schemeClr val="tx1">
                  <a:lumMod val="65000"/>
                </a:schemeClr>
              </a:solidFill>
            </a:endParaRPr>
          </a:p>
          <a:p>
            <a:pPr marL="45720" indent="0" algn="r" rtl="1">
              <a:buNone/>
            </a:pPr>
            <a:endParaRPr lang="ar-EG" sz="2400" dirty="0" smtClean="0">
              <a:solidFill>
                <a:schemeClr val="tx1">
                  <a:lumMod val="65000"/>
                </a:schemeClr>
              </a:solidFill>
            </a:endParaRPr>
          </a:p>
          <a:p>
            <a:pPr marL="45720" indent="0" algn="r" rtl="1">
              <a:buNone/>
            </a:pPr>
            <a:endParaRPr lang="ar-EG" sz="2400" dirty="0" smtClean="0">
              <a:solidFill>
                <a:schemeClr val="tx1">
                  <a:lumMod val="65000"/>
                </a:schemeClr>
              </a:solidFill>
            </a:endParaRPr>
          </a:p>
          <a:p>
            <a:pPr marL="45720" indent="0" algn="r" rtl="1"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71855" y="3048000"/>
            <a:ext cx="1981200" cy="10460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sz="6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6600CC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مثال</a:t>
            </a:r>
            <a:endParaRPr lang="en-US" sz="6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6600CC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6" name="Left-Up Arrow 5"/>
          <p:cNvSpPr/>
          <p:nvPr/>
        </p:nvSpPr>
        <p:spPr>
          <a:xfrm>
            <a:off x="6573981" y="4156364"/>
            <a:ext cx="1537855" cy="914400"/>
          </a:xfrm>
          <a:prstGeom prst="left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27100" y="2763982"/>
            <a:ext cx="5687290" cy="3505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b="1" dirty="0">
                <a:solidFill>
                  <a:srgbClr val="6600CC"/>
                </a:solidFill>
              </a:rPr>
              <a:t>العميل أوضح مسار رحلته من القاهره ( عبد </a:t>
            </a:r>
            <a:r>
              <a:rPr lang="ar-EG" b="1" dirty="0" smtClean="0">
                <a:solidFill>
                  <a:srgbClr val="6600CC"/>
                </a:solidFill>
              </a:rPr>
              <a:t>المنعم رياض </a:t>
            </a:r>
            <a:r>
              <a:rPr lang="ar-EG" b="1" dirty="0">
                <a:solidFill>
                  <a:srgbClr val="6600CC"/>
                </a:solidFill>
              </a:rPr>
              <a:t>) الى الغردقه </a:t>
            </a:r>
            <a:r>
              <a:rPr lang="ar-EG" b="1" dirty="0" smtClean="0">
                <a:solidFill>
                  <a:srgbClr val="6600CC"/>
                </a:solidFill>
              </a:rPr>
              <a:t>يوم الأحد بتاريخ </a:t>
            </a:r>
          </a:p>
          <a:p>
            <a:pPr algn="ctr"/>
            <a:r>
              <a:rPr lang="ar-EG" b="1" dirty="0" smtClean="0">
                <a:solidFill>
                  <a:srgbClr val="6600CC"/>
                </a:solidFill>
              </a:rPr>
              <a:t>« 16/1/2022»</a:t>
            </a:r>
            <a:endParaRPr lang="en-US" b="1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3856"/>
            <a:ext cx="91440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itchFamily="2" charset="2"/>
              <a:buChar char="Ø"/>
            </a:pPr>
            <a:r>
              <a:rPr lang="ar-EG" sz="4400" b="1" spc="3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ثانياً</a:t>
            </a:r>
            <a:r>
              <a:rPr lang="ar-EG" sz="4400" b="1" spc="3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:-</a:t>
            </a:r>
          </a:p>
          <a:p>
            <a:pPr marL="285750" indent="-285750" algn="r" rtl="1">
              <a:buFont typeface="Wingdings" pitchFamily="2" charset="2"/>
              <a:buChar char="Ø"/>
            </a:pPr>
            <a:r>
              <a:rPr lang="ar-EG" sz="2400" dirty="0">
                <a:solidFill>
                  <a:schemeClr val="tx2">
                    <a:lumMod val="75000"/>
                  </a:schemeClr>
                </a:solidFill>
              </a:rPr>
              <a:t>يتم التوضيح للعميل بانه يوجد رحلات علي مدار اليوم وعلى جميع فئات الأتوبيسات </a:t>
            </a:r>
            <a:r>
              <a:rPr lang="ar-EG" sz="2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285750" indent="-285750" algn="r" rtl="1">
              <a:buFont typeface="Wingdings" pitchFamily="2" charset="2"/>
              <a:buChar char="Ø"/>
            </a:pPr>
            <a:r>
              <a:rPr lang="ar-EG" sz="2400" dirty="0">
                <a:solidFill>
                  <a:schemeClr val="tx2">
                    <a:lumMod val="75000"/>
                  </a:schemeClr>
                </a:solidFill>
              </a:rPr>
              <a:t>نسأل العميل محتاج رحله صباحا ولا مساءا .</a:t>
            </a:r>
          </a:p>
          <a:p>
            <a:pPr algn="r" rtl="1"/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 rtl="1"/>
            <a:endParaRPr lang="ar-EG" sz="24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 rtl="1">
              <a:buFont typeface="Wingdings" pitchFamily="2" charset="2"/>
              <a:buChar char="Ø"/>
            </a:pP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19444" r="14215" b="10913"/>
          <a:stretch/>
        </p:blipFill>
        <p:spPr bwMode="auto">
          <a:xfrm>
            <a:off x="152400" y="1447799"/>
            <a:ext cx="8839200" cy="53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43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11751</TotalTime>
  <Words>1291</Words>
  <Application>Microsoft Office PowerPoint</Application>
  <PresentationFormat>On-screen Show (4:3)</PresentationFormat>
  <Paragraphs>135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Horizon</vt:lpstr>
      <vt:lpstr>PowerPoint Presentation</vt:lpstr>
      <vt:lpstr>خدمه العملاء </vt:lpstr>
      <vt:lpstr>الحجز </vt:lpstr>
      <vt:lpstr>خطوات مكالمه الحجز :- </vt:lpstr>
      <vt:lpstr>كيفيه الدخول على ال Dashboard للبحث عن الرحلات                 </vt:lpstr>
      <vt:lpstr>بنبحث عن الرحلات بطريقيتين :- 1. البحث بأكواد المكاتب كما موضح بالتالى ..           </vt:lpstr>
      <vt:lpstr>2. البحث بأسماء المحطات كما موضح بالتالى ..             </vt:lpstr>
      <vt:lpstr>PowerPoint Presentation</vt:lpstr>
      <vt:lpstr>PowerPoint Presentation</vt:lpstr>
      <vt:lpstr>PowerPoint Presentation</vt:lpstr>
      <vt:lpstr>  ثالثا:-      فى حالة توضيح العميل انه يريد الوصول فى نفس اليوم(16/1/2022) يتم التوضيح بانه يوجد مواعيد صباحية ومواعيد مسائية.           </vt:lpstr>
      <vt:lpstr>PowerPoint Presentation</vt:lpstr>
      <vt:lpstr>PowerPoint Presentation</vt:lpstr>
      <vt:lpstr>خطوات الحجز على ال  Dashboard </vt:lpstr>
      <vt:lpstr>فى حاله أن رقم العميل غير مسجل يتم اتباع التالى :- 1. يتم كتابه رقم موبايل الشخص المسافر . 2. نضغط بحث . 3. يتم الأستفسار من العميل ( أسم الشخص المسافر ) و تسجيله كما فى التالى :-            هكذا تم تسجيل بيانات العميل ..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T-CC-PC14</dc:creator>
  <cp:lastModifiedBy>T-CC-PC14</cp:lastModifiedBy>
  <cp:revision>145</cp:revision>
  <dcterms:created xsi:type="dcterms:W3CDTF">2006-08-16T00:00:00Z</dcterms:created>
  <dcterms:modified xsi:type="dcterms:W3CDTF">2022-01-08T13:04:58Z</dcterms:modified>
</cp:coreProperties>
</file>